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harlika" charset="1" panose="00000000000000000000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Aileron Italics" charset="1" panose="00000500000000000000"/>
      <p:regular r:id="rId27"/>
    </p:embeddedFont>
    <p:embeddedFont>
      <p:font typeface="Aileron Bold Italics" charset="1" panose="00000800000000000000"/>
      <p:regular r:id="rId28"/>
    </p:embeddedFont>
    <p:embeddedFont>
      <p:font typeface="Aileron Thin" charset="1" panose="00000300000000000000"/>
      <p:regular r:id="rId29"/>
    </p:embeddedFont>
    <p:embeddedFont>
      <p:font typeface="Aileron Thin Italics" charset="1" panose="00000300000000000000"/>
      <p:regular r:id="rId30"/>
    </p:embeddedFont>
    <p:embeddedFont>
      <p:font typeface="Aileron Light" charset="1" panose="00000400000000000000"/>
      <p:regular r:id="rId31"/>
    </p:embeddedFont>
    <p:embeddedFont>
      <p:font typeface="Aileron Light Italics" charset="1" panose="000004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Aileron Ultra-Bold Italics" charset="1" panose="00000A00000000000000"/>
      <p:regular r:id="rId34"/>
    </p:embeddedFont>
    <p:embeddedFont>
      <p:font typeface="Aileron Heavy" charset="1" panose="00000A00000000000000"/>
      <p:regular r:id="rId35"/>
    </p:embeddedFont>
    <p:embeddedFont>
      <p:font typeface="Aileron Heavy Italics" charset="1" panose="00000A00000000000000"/>
      <p:regular r:id="rId36"/>
    </p:embeddedFont>
    <p:embeddedFont>
      <p:font typeface="Fahkwang" charset="1" panose="00000500000000000000"/>
      <p:regular r:id="rId37"/>
    </p:embeddedFont>
    <p:embeddedFont>
      <p:font typeface="Fahkwang Bold" charset="1" panose="00000800000000000000"/>
      <p:regular r:id="rId38"/>
    </p:embeddedFont>
    <p:embeddedFont>
      <p:font typeface="Fahkwang Italics" charset="1" panose="00000500000000000000"/>
      <p:regular r:id="rId39"/>
    </p:embeddedFont>
    <p:embeddedFont>
      <p:font typeface="Fahkwang Bold Italics" charset="1" panose="00000800000000000000"/>
      <p:regular r:id="rId40"/>
    </p:embeddedFont>
    <p:embeddedFont>
      <p:font typeface="Fahkwang Extra-Light" charset="1" panose="00000300000000000000"/>
      <p:regular r:id="rId41"/>
    </p:embeddedFont>
    <p:embeddedFont>
      <p:font typeface="Fahkwang Extra-Light Italics" charset="1" panose="00000300000000000000"/>
      <p:regular r:id="rId42"/>
    </p:embeddedFont>
    <p:embeddedFont>
      <p:font typeface="Fahkwang Medium" charset="1" panose="00000600000000000000"/>
      <p:regular r:id="rId43"/>
    </p:embeddedFont>
    <p:embeddedFont>
      <p:font typeface="Fahkwang Medium Italics" charset="1" panose="00000600000000000000"/>
      <p:regular r:id="rId44"/>
    </p:embeddedFont>
    <p:embeddedFont>
      <p:font typeface="TT Firs Neue" charset="1" panose="02000503030000020004"/>
      <p:regular r:id="rId45"/>
    </p:embeddedFont>
    <p:embeddedFont>
      <p:font typeface="TT Firs Neue Bold" charset="1" panose="02000803030000020004"/>
      <p:regular r:id="rId46"/>
    </p:embeddedFont>
    <p:embeddedFont>
      <p:font typeface="TT Firs Neue Italics" charset="1" panose="02000503030000090004"/>
      <p:regular r:id="rId47"/>
    </p:embeddedFont>
    <p:embeddedFont>
      <p:font typeface="TT Firs Neue Bold Italics" charset="1" panose="02000803040000090004"/>
      <p:regular r:id="rId48"/>
    </p:embeddedFont>
    <p:embeddedFont>
      <p:font typeface="TT Firs Neue Thin" charset="1" panose="02000503020000020004"/>
      <p:regular r:id="rId49"/>
    </p:embeddedFont>
    <p:embeddedFont>
      <p:font typeface="TT Firs Neue Thin Italics" charset="1" panose="02000503020000090004"/>
      <p:regular r:id="rId50"/>
    </p:embeddedFont>
    <p:embeddedFont>
      <p:font typeface="TT Firs Neue Heavy" charset="1" panose="02000503060000020004"/>
      <p:regular r:id="rId51"/>
    </p:embeddedFont>
    <p:embeddedFont>
      <p:font typeface="TT Firs Neue Heavy Italics" charset="1" panose="020005030400000900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34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2.pn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18" Target="../media/image32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9262" y="2039576"/>
            <a:ext cx="11208738" cy="8247424"/>
          </a:xfrm>
          <a:custGeom>
            <a:avLst/>
            <a:gdLst/>
            <a:ahLst/>
            <a:cxnLst/>
            <a:rect r="r" b="b" t="t" l="l"/>
            <a:pathLst>
              <a:path h="8247424" w="11208738">
                <a:moveTo>
                  <a:pt x="0" y="0"/>
                </a:moveTo>
                <a:lnTo>
                  <a:pt x="11208738" y="0"/>
                </a:lnTo>
                <a:lnTo>
                  <a:pt x="11208738" y="8247424"/>
                </a:lnTo>
                <a:lnTo>
                  <a:pt x="0" y="824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683" b="-148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83631" y="1330717"/>
            <a:ext cx="5604369" cy="1456334"/>
            <a:chOff x="0" y="0"/>
            <a:chExt cx="1772294" cy="460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2294" cy="460543"/>
            </a:xfrm>
            <a:custGeom>
              <a:avLst/>
              <a:gdLst/>
              <a:ahLst/>
              <a:cxnLst/>
              <a:rect r="r" b="b" t="t" l="l"/>
              <a:pathLst>
                <a:path h="460543" w="1772294">
                  <a:moveTo>
                    <a:pt x="0" y="0"/>
                  </a:moveTo>
                  <a:lnTo>
                    <a:pt x="1772294" y="0"/>
                  </a:lnTo>
                  <a:lnTo>
                    <a:pt x="1772294" y="460543"/>
                  </a:lnTo>
                  <a:lnTo>
                    <a:pt x="0" y="46054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6163288"/>
            <a:ext cx="5388096" cy="1062370"/>
            <a:chOff x="0" y="0"/>
            <a:chExt cx="3362422" cy="6629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2422" cy="662968"/>
            </a:xfrm>
            <a:custGeom>
              <a:avLst/>
              <a:gdLst/>
              <a:ahLst/>
              <a:cxnLst/>
              <a:rect r="r" b="b" t="t" l="l"/>
              <a:pathLst>
                <a:path h="662968" w="3362422">
                  <a:moveTo>
                    <a:pt x="0" y="0"/>
                  </a:moveTo>
                  <a:lnTo>
                    <a:pt x="0" y="662968"/>
                  </a:lnTo>
                  <a:lnTo>
                    <a:pt x="3362422" y="662968"/>
                  </a:lnTo>
                  <a:lnTo>
                    <a:pt x="3362422" y="0"/>
                  </a:lnTo>
                  <a:lnTo>
                    <a:pt x="0" y="0"/>
                  </a:lnTo>
                  <a:close/>
                  <a:moveTo>
                    <a:pt x="3301462" y="602008"/>
                  </a:moveTo>
                  <a:lnTo>
                    <a:pt x="59690" y="602008"/>
                  </a:lnTo>
                  <a:lnTo>
                    <a:pt x="59690" y="59690"/>
                  </a:lnTo>
                  <a:lnTo>
                    <a:pt x="3301462" y="59690"/>
                  </a:lnTo>
                  <a:lnTo>
                    <a:pt x="3301462" y="6020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2683422" y="8932936"/>
            <a:ext cx="6822171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8594413"/>
            <a:ext cx="775267" cy="772297"/>
            <a:chOff x="0" y="0"/>
            <a:chExt cx="1033689" cy="102973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223655"/>
              <a:ext cx="814259" cy="806075"/>
              <a:chOff x="0" y="0"/>
              <a:chExt cx="561930" cy="556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1930" cy="556282"/>
              </a:xfrm>
              <a:custGeom>
                <a:avLst/>
                <a:gdLst/>
                <a:ahLst/>
                <a:cxnLst/>
                <a:rect r="r" b="b" t="t" l="l"/>
                <a:pathLst>
                  <a:path h="556282" w="561930">
                    <a:moveTo>
                      <a:pt x="0" y="0"/>
                    </a:moveTo>
                    <a:lnTo>
                      <a:pt x="0" y="556282"/>
                    </a:lnTo>
                    <a:lnTo>
                      <a:pt x="561930" y="556282"/>
                    </a:lnTo>
                    <a:lnTo>
                      <a:pt x="561930" y="0"/>
                    </a:lnTo>
                    <a:lnTo>
                      <a:pt x="0" y="0"/>
                    </a:lnTo>
                    <a:close/>
                    <a:moveTo>
                      <a:pt x="500970" y="495322"/>
                    </a:moveTo>
                    <a:lnTo>
                      <a:pt x="59690" y="495322"/>
                    </a:lnTo>
                    <a:lnTo>
                      <a:pt x="59690" y="59690"/>
                    </a:lnTo>
                    <a:lnTo>
                      <a:pt x="500970" y="59690"/>
                    </a:lnTo>
                    <a:lnTo>
                      <a:pt x="500970" y="4953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219431" y="0"/>
              <a:ext cx="814259" cy="806075"/>
              <a:chOff x="0" y="0"/>
              <a:chExt cx="561930" cy="55628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61930" cy="556282"/>
              </a:xfrm>
              <a:custGeom>
                <a:avLst/>
                <a:gdLst/>
                <a:ahLst/>
                <a:cxnLst/>
                <a:rect r="r" b="b" t="t" l="l"/>
                <a:pathLst>
                  <a:path h="556282" w="561930">
                    <a:moveTo>
                      <a:pt x="0" y="0"/>
                    </a:moveTo>
                    <a:lnTo>
                      <a:pt x="0" y="556282"/>
                    </a:lnTo>
                    <a:lnTo>
                      <a:pt x="561930" y="556282"/>
                    </a:lnTo>
                    <a:lnTo>
                      <a:pt x="561930" y="0"/>
                    </a:lnTo>
                    <a:lnTo>
                      <a:pt x="0" y="0"/>
                    </a:lnTo>
                    <a:close/>
                    <a:moveTo>
                      <a:pt x="500970" y="495322"/>
                    </a:moveTo>
                    <a:lnTo>
                      <a:pt x="59690" y="495322"/>
                    </a:lnTo>
                    <a:lnTo>
                      <a:pt x="59690" y="59690"/>
                    </a:lnTo>
                    <a:lnTo>
                      <a:pt x="500970" y="59690"/>
                    </a:lnTo>
                    <a:lnTo>
                      <a:pt x="500970" y="4953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85850"/>
            <a:ext cx="8476893" cy="210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08"/>
              </a:lnSpc>
            </a:pPr>
            <a:r>
              <a:rPr lang="en-US" sz="14181">
                <a:solidFill>
                  <a:srgbClr val="000000"/>
                </a:solidFill>
                <a:latin typeface="Aileron Ultra-Bold"/>
              </a:rPr>
              <a:t>BLOOD+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11299" y="1731292"/>
            <a:ext cx="6948154" cy="54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IBM Plex Sans"/>
              </a:rPr>
              <a:t>Health Technology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42421"/>
            <a:ext cx="538809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IBM Plex Sans Bold"/>
              </a:rPr>
              <a:t>app.novanex.tech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0127" y="4216501"/>
            <a:ext cx="8115300" cy="95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9"/>
              </a:lnSpc>
            </a:pPr>
            <a:r>
              <a:rPr lang="en-US" sz="3518">
                <a:solidFill>
                  <a:srgbClr val="FFFFFF"/>
                </a:solidFill>
                <a:latin typeface="TT Firs Neue Bold"/>
              </a:rPr>
              <a:t>CONNECTING REQUESTORS WITH BLOOD DONORS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50275" y="2315532"/>
            <a:ext cx="5987449" cy="6187938"/>
          </a:xfrm>
          <a:custGeom>
            <a:avLst/>
            <a:gdLst/>
            <a:ahLst/>
            <a:cxnLst/>
            <a:rect r="r" b="b" t="t" l="l"/>
            <a:pathLst>
              <a:path h="6187938" w="5987449">
                <a:moveTo>
                  <a:pt x="0" y="0"/>
                </a:moveTo>
                <a:lnTo>
                  <a:pt x="5987450" y="0"/>
                </a:lnTo>
                <a:lnTo>
                  <a:pt x="5987450" y="6187938"/>
                </a:lnTo>
                <a:lnTo>
                  <a:pt x="0" y="618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4" t="0" r="-16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2059" y="2475840"/>
            <a:ext cx="4678658" cy="4581361"/>
            <a:chOff x="0" y="0"/>
            <a:chExt cx="6238210" cy="61084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238210" cy="1210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sz="3300">
                  <a:solidFill>
                    <a:srgbClr val="000000"/>
                  </a:solidFill>
                  <a:latin typeface="Maharlika Semi-Bold"/>
                </a:rPr>
                <a:t>API Integration Proficiency: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80179"/>
              <a:ext cx="6238210" cy="4628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Successfully integrating with Google maps API for real time location-based matching and Gmail API for email notification enhanced our understanding of handling third-party APIs, </a:t>
              </a:r>
            </a:p>
            <a:p>
              <a:pPr marL="0" indent="0" lvl="0">
                <a:lnSpc>
                  <a:spcPts val="28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75396" y="706423"/>
            <a:ext cx="11937208" cy="73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</a:pPr>
            <a:r>
              <a:rPr lang="en-US" sz="5501">
                <a:solidFill>
                  <a:srgbClr val="000000"/>
                </a:solidFill>
                <a:latin typeface="Aileron Bold"/>
              </a:rPr>
              <a:t>Technical interests: Insights gained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412180" y="2553363"/>
            <a:ext cx="4448865" cy="5371301"/>
            <a:chOff x="0" y="0"/>
            <a:chExt cx="5931820" cy="716173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931820" cy="1210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sz="3300">
                  <a:solidFill>
                    <a:srgbClr val="000000"/>
                  </a:solidFill>
                  <a:latin typeface="Maharlika Semi-Bold"/>
                </a:rPr>
                <a:t>Frontend-Backend Collaboration: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80179"/>
              <a:ext cx="5931820" cy="5681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Collaborating on a project with distinct frontend and backend components improved our skills in coordinating development efforts, API design, database with a Postgis extension and data exchange.</a:t>
              </a:r>
            </a:p>
            <a:p>
              <a:pPr>
                <a:lnSpc>
                  <a:spcPts val="3120"/>
                </a:lnSpc>
              </a:pPr>
            </a:p>
            <a:p>
              <a:pPr algn="ctr" marL="0" indent="0" lvl="0">
                <a:lnSpc>
                  <a:spcPts val="299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1313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45610" y="3024719"/>
            <a:ext cx="4596779" cy="2911946"/>
            <a:chOff x="0" y="0"/>
            <a:chExt cx="6129039" cy="38825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129039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Machine Learning Integration: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25992"/>
              <a:ext cx="6129039" cy="2456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Fahkwang"/>
                </a:rPr>
                <a:t>Investigating possibilities of integrating machine learning algorithms for personalized insights and chatbot, for users support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8538" y="2653244"/>
            <a:ext cx="4425698" cy="4521671"/>
            <a:chOff x="0" y="0"/>
            <a:chExt cx="5900931" cy="60288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5900931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Advanced Frontend Frameworks: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25992"/>
              <a:ext cx="5900931" cy="4602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6" indent="-259083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Fahkwang"/>
                </a:rPr>
                <a:t>Exploring and mastering advanced frontend frameworks like React,  Vue.js, or D3.js to enhance the user interface and interactivity.</a:t>
              </a:r>
            </a:p>
            <a:p>
              <a:pPr>
                <a:lnSpc>
                  <a:spcPts val="2990"/>
                </a:lnSpc>
              </a:pPr>
            </a:p>
            <a:p>
              <a:pPr algn="ctr" marL="0" indent="0" lvl="0">
                <a:lnSpc>
                  <a:spcPts val="28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00423" y="2653244"/>
            <a:ext cx="4872379" cy="4026371"/>
            <a:chOff x="0" y="0"/>
            <a:chExt cx="6496506" cy="53684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6496506" cy="115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Cybersecurity Considerations: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25992"/>
              <a:ext cx="6496506" cy="3942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Fahkwang"/>
                </a:rPr>
                <a:t>Developing a deeper understanding of cybersecurity aspects, focusing on securing user data, API interactions, and ensuring the application's resilience against potential threats.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75396" y="358760"/>
            <a:ext cx="11937208" cy="143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1"/>
              </a:lnSpc>
            </a:pPr>
            <a:r>
              <a:rPr lang="en-US" sz="5501">
                <a:solidFill>
                  <a:srgbClr val="000000"/>
                </a:solidFill>
                <a:latin typeface="Aileron Bold"/>
              </a:rPr>
              <a:t>Technical interests: Future Technical Interests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28700" y="1024342"/>
            <a:ext cx="570676" cy="570676"/>
          </a:xfrm>
          <a:custGeom>
            <a:avLst/>
            <a:gdLst/>
            <a:ahLst/>
            <a:cxnLst/>
            <a:rect r="r" b="b" t="t" l="l"/>
            <a:pathLst>
              <a:path h="570676" w="570676">
                <a:moveTo>
                  <a:pt x="570676" y="570676"/>
                </a:moveTo>
                <a:lnTo>
                  <a:pt x="0" y="570676"/>
                </a:lnTo>
                <a:lnTo>
                  <a:pt x="0" y="0"/>
                </a:lnTo>
                <a:lnTo>
                  <a:pt x="570676" y="0"/>
                </a:lnTo>
                <a:lnTo>
                  <a:pt x="570676" y="5706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75416" y="175667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6671" y="1102768"/>
            <a:ext cx="3932146" cy="4002184"/>
          </a:xfrm>
          <a:custGeom>
            <a:avLst/>
            <a:gdLst/>
            <a:ahLst/>
            <a:cxnLst/>
            <a:rect r="r" b="b" t="t" l="l"/>
            <a:pathLst>
              <a:path h="4002184" w="3932146">
                <a:moveTo>
                  <a:pt x="0" y="0"/>
                </a:moveTo>
                <a:lnTo>
                  <a:pt x="3932146" y="0"/>
                </a:lnTo>
                <a:lnTo>
                  <a:pt x="3932146" y="4002185"/>
                </a:lnTo>
                <a:lnTo>
                  <a:pt x="0" y="400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6106" y="4635537"/>
            <a:ext cx="8873688" cy="20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98"/>
              </a:lnSpc>
              <a:spcBef>
                <a:spcPct val="0"/>
              </a:spcBef>
            </a:pPr>
            <a:r>
              <a:rPr lang="en-US" sz="7451">
                <a:solidFill>
                  <a:srgbClr val="FFFFFF"/>
                </a:solidFill>
                <a:latin typeface="TT Firs Neue Bold"/>
              </a:rPr>
              <a:t>THANKS EVERYONE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24503" y="7142567"/>
            <a:ext cx="6950913" cy="1341800"/>
            <a:chOff x="0" y="0"/>
            <a:chExt cx="9267884" cy="17890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267884" cy="1789067"/>
              <a:chOff x="0" y="0"/>
              <a:chExt cx="2067958" cy="3991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7958" cy="399197"/>
              </a:xfrm>
              <a:custGeom>
                <a:avLst/>
                <a:gdLst/>
                <a:ahLst/>
                <a:cxnLst/>
                <a:rect r="r" b="b" t="t" l="l"/>
                <a:pathLst>
                  <a:path h="399197" w="2067958">
                    <a:moveTo>
                      <a:pt x="22276" y="0"/>
                    </a:moveTo>
                    <a:lnTo>
                      <a:pt x="2045682" y="0"/>
                    </a:lnTo>
                    <a:cubicBezTo>
                      <a:pt x="2057985" y="0"/>
                      <a:pt x="2067958" y="9973"/>
                      <a:pt x="2067958" y="22276"/>
                    </a:cubicBezTo>
                    <a:lnTo>
                      <a:pt x="2067958" y="376921"/>
                    </a:lnTo>
                    <a:cubicBezTo>
                      <a:pt x="2067958" y="382829"/>
                      <a:pt x="2065611" y="388495"/>
                      <a:pt x="2061434" y="392673"/>
                    </a:cubicBezTo>
                    <a:cubicBezTo>
                      <a:pt x="2057256" y="396850"/>
                      <a:pt x="2051590" y="399197"/>
                      <a:pt x="2045682" y="399197"/>
                    </a:cubicBezTo>
                    <a:lnTo>
                      <a:pt x="22276" y="399197"/>
                    </a:lnTo>
                    <a:cubicBezTo>
                      <a:pt x="16368" y="399197"/>
                      <a:pt x="10702" y="396850"/>
                      <a:pt x="6524" y="392673"/>
                    </a:cubicBezTo>
                    <a:cubicBezTo>
                      <a:pt x="2347" y="388495"/>
                      <a:pt x="0" y="382829"/>
                      <a:pt x="0" y="376921"/>
                    </a:cubicBezTo>
                    <a:lnTo>
                      <a:pt x="0" y="22276"/>
                    </a:lnTo>
                    <a:cubicBezTo>
                      <a:pt x="0" y="16368"/>
                      <a:pt x="2347" y="10702"/>
                      <a:pt x="6524" y="6524"/>
                    </a:cubicBezTo>
                    <a:cubicBezTo>
                      <a:pt x="10702" y="2347"/>
                      <a:pt x="16368" y="0"/>
                      <a:pt x="2227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67958" cy="437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80451" y="416145"/>
              <a:ext cx="8477859" cy="104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863">
                  <a:solidFill>
                    <a:srgbClr val="1E1E1E"/>
                  </a:solidFill>
                  <a:latin typeface="TT Firs Neue"/>
                </a:rPr>
                <a:t>JOIN US AND GIVE YOUR BLOOD TO SAVE ONE LIFE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10028" y="1070142"/>
            <a:ext cx="3549272" cy="645091"/>
            <a:chOff x="0" y="0"/>
            <a:chExt cx="4732362" cy="8601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732362" cy="860122"/>
              <a:chOff x="0" y="0"/>
              <a:chExt cx="1098585" cy="19967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98585" cy="199671"/>
              </a:xfrm>
              <a:custGeom>
                <a:avLst/>
                <a:gdLst/>
                <a:ahLst/>
                <a:cxnLst/>
                <a:rect r="r" b="b" t="t" l="l"/>
                <a:pathLst>
                  <a:path h="199671" w="1098585">
                    <a:moveTo>
                      <a:pt x="99836" y="0"/>
                    </a:moveTo>
                    <a:lnTo>
                      <a:pt x="998749" y="0"/>
                    </a:lnTo>
                    <a:cubicBezTo>
                      <a:pt x="1025227" y="0"/>
                      <a:pt x="1050621" y="10518"/>
                      <a:pt x="1069344" y="29241"/>
                    </a:cubicBezTo>
                    <a:cubicBezTo>
                      <a:pt x="1088066" y="47964"/>
                      <a:pt x="1098585" y="73358"/>
                      <a:pt x="1098585" y="99836"/>
                    </a:cubicBezTo>
                    <a:lnTo>
                      <a:pt x="1098585" y="99836"/>
                    </a:lnTo>
                    <a:cubicBezTo>
                      <a:pt x="1098585" y="126314"/>
                      <a:pt x="1088066" y="151707"/>
                      <a:pt x="1069344" y="170430"/>
                    </a:cubicBezTo>
                    <a:cubicBezTo>
                      <a:pt x="1050621" y="189153"/>
                      <a:pt x="1025227" y="199671"/>
                      <a:pt x="998749" y="199671"/>
                    </a:cubicBezTo>
                    <a:lnTo>
                      <a:pt x="99836" y="199671"/>
                    </a:lnTo>
                    <a:cubicBezTo>
                      <a:pt x="73358" y="199671"/>
                      <a:pt x="47964" y="189153"/>
                      <a:pt x="29241" y="170430"/>
                    </a:cubicBezTo>
                    <a:cubicBezTo>
                      <a:pt x="10518" y="151707"/>
                      <a:pt x="0" y="126314"/>
                      <a:pt x="0" y="99836"/>
                    </a:cubicBezTo>
                    <a:lnTo>
                      <a:pt x="0" y="99836"/>
                    </a:lnTo>
                    <a:cubicBezTo>
                      <a:pt x="0" y="73358"/>
                      <a:pt x="10518" y="47964"/>
                      <a:pt x="29241" y="29241"/>
                    </a:cubicBezTo>
                    <a:cubicBezTo>
                      <a:pt x="47964" y="10518"/>
                      <a:pt x="73358" y="0"/>
                      <a:pt x="998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98585" cy="2377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85362" y="253642"/>
              <a:ext cx="4161638" cy="39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1"/>
                </a:lnSpc>
                <a:spcBef>
                  <a:spcPct val="0"/>
                </a:spcBef>
              </a:pPr>
              <a:r>
                <a:rPr lang="en-US" sz="2143">
                  <a:solidFill>
                    <a:srgbClr val="FFFFFF"/>
                  </a:solidFill>
                  <a:latin typeface="TT Firs Neue"/>
                </a:rPr>
                <a:t>BLOOD+</a:t>
              </a:r>
              <a:r>
                <a:rPr lang="en-US" sz="2143">
                  <a:solidFill>
                    <a:srgbClr val="FFFFFF"/>
                  </a:solidFill>
                  <a:latin typeface="TT Firs Neue"/>
                </a:rPr>
                <a:t> APP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3233" y="2680490"/>
            <a:ext cx="1220330" cy="12203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785" y="0"/>
                  </a:moveTo>
                  <a:lnTo>
                    <a:pt x="743015" y="0"/>
                  </a:lnTo>
                  <a:cubicBezTo>
                    <a:pt x="761523" y="0"/>
                    <a:pt x="779273" y="7352"/>
                    <a:pt x="792360" y="20440"/>
                  </a:cubicBezTo>
                  <a:cubicBezTo>
                    <a:pt x="805448" y="33527"/>
                    <a:pt x="812800" y="51277"/>
                    <a:pt x="812800" y="69785"/>
                  </a:cubicBezTo>
                  <a:lnTo>
                    <a:pt x="812800" y="743015"/>
                  </a:lnTo>
                  <a:cubicBezTo>
                    <a:pt x="812800" y="761523"/>
                    <a:pt x="805448" y="779273"/>
                    <a:pt x="792360" y="792360"/>
                  </a:cubicBezTo>
                  <a:cubicBezTo>
                    <a:pt x="779273" y="805448"/>
                    <a:pt x="761523" y="812800"/>
                    <a:pt x="743015" y="812800"/>
                  </a:cubicBezTo>
                  <a:lnTo>
                    <a:pt x="69785" y="812800"/>
                  </a:lnTo>
                  <a:cubicBezTo>
                    <a:pt x="51277" y="812800"/>
                    <a:pt x="33527" y="805448"/>
                    <a:pt x="20440" y="792360"/>
                  </a:cubicBezTo>
                  <a:cubicBezTo>
                    <a:pt x="7352" y="779273"/>
                    <a:pt x="0" y="761523"/>
                    <a:pt x="0" y="743015"/>
                  </a:cubicBezTo>
                  <a:lnTo>
                    <a:pt x="0" y="69785"/>
                  </a:lnTo>
                  <a:cubicBezTo>
                    <a:pt x="0" y="51277"/>
                    <a:pt x="7352" y="33527"/>
                    <a:pt x="20440" y="20440"/>
                  </a:cubicBezTo>
                  <a:cubicBezTo>
                    <a:pt x="33527" y="7352"/>
                    <a:pt x="51277" y="0"/>
                    <a:pt x="697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0705858" y="3083115"/>
            <a:ext cx="415080" cy="415080"/>
          </a:xfrm>
          <a:custGeom>
            <a:avLst/>
            <a:gdLst/>
            <a:ahLst/>
            <a:cxnLst/>
            <a:rect r="r" b="b" t="t" l="l"/>
            <a:pathLst>
              <a:path h="415080" w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36592" y="-3602403"/>
            <a:ext cx="5076805" cy="6135112"/>
          </a:xfrm>
          <a:custGeom>
            <a:avLst/>
            <a:gdLst/>
            <a:ahLst/>
            <a:cxnLst/>
            <a:rect r="r" b="b" t="t" l="l"/>
            <a:pathLst>
              <a:path h="6135112" w="5076805">
                <a:moveTo>
                  <a:pt x="0" y="0"/>
                </a:moveTo>
                <a:lnTo>
                  <a:pt x="5076806" y="0"/>
                </a:lnTo>
                <a:lnTo>
                  <a:pt x="5076806" y="6135112"/>
                </a:lnTo>
                <a:lnTo>
                  <a:pt x="0" y="613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944678">
            <a:off x="-2164012" y="-1762136"/>
            <a:ext cx="4623819" cy="4040062"/>
          </a:xfrm>
          <a:custGeom>
            <a:avLst/>
            <a:gdLst/>
            <a:ahLst/>
            <a:cxnLst/>
            <a:rect r="r" b="b" t="t" l="l"/>
            <a:pathLst>
              <a:path h="4040062" w="4623819">
                <a:moveTo>
                  <a:pt x="0" y="0"/>
                </a:moveTo>
                <a:lnTo>
                  <a:pt x="4623818" y="0"/>
                </a:lnTo>
                <a:lnTo>
                  <a:pt x="4623818" y="4040061"/>
                </a:lnTo>
                <a:lnTo>
                  <a:pt x="0" y="404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97461" y="2237926"/>
            <a:ext cx="8986311" cy="5811147"/>
          </a:xfrm>
          <a:custGeom>
            <a:avLst/>
            <a:gdLst/>
            <a:ahLst/>
            <a:cxnLst/>
            <a:rect r="r" b="b" t="t" l="l"/>
            <a:pathLst>
              <a:path h="5811147" w="8986311">
                <a:moveTo>
                  <a:pt x="0" y="0"/>
                </a:moveTo>
                <a:lnTo>
                  <a:pt x="8986311" y="0"/>
                </a:lnTo>
                <a:lnTo>
                  <a:pt x="8986311" y="5811148"/>
                </a:lnTo>
                <a:lnTo>
                  <a:pt x="0" y="5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31848" y="1123950"/>
            <a:ext cx="9009488" cy="98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10"/>
              </a:lnSpc>
              <a:spcBef>
                <a:spcPct val="0"/>
              </a:spcBef>
            </a:pPr>
            <a:r>
              <a:rPr lang="en-US" sz="7085">
                <a:solidFill>
                  <a:srgbClr val="FFFFFF"/>
                </a:solidFill>
                <a:latin typeface="TT Firs Neue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850" y="3728861"/>
            <a:ext cx="7958871" cy="360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72"/>
              </a:lnSpc>
            </a:pPr>
            <a:r>
              <a:rPr lang="en-US" sz="2600">
                <a:solidFill>
                  <a:srgbClr val="FFFFFF"/>
                </a:solidFill>
                <a:latin typeface="TT Firs Neue"/>
              </a:rPr>
              <a:t>In many African hospitals, the availability of blood for patients in need is a critical challenge. Hospitals often lack sufficient blood stocks, leading to delays in emergency situations or the burden of purchasing replacement blood falling on the patient's family. There is a need for a reliable and efficient system to connect blood donors with those in need and ensure a timely and accessible supply of blood in local communities.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271" y="5459009"/>
            <a:ext cx="346737" cy="2740298"/>
            <a:chOff x="0" y="0"/>
            <a:chExt cx="462316" cy="3653731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1596884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3191415"/>
              <a:ext cx="462316" cy="462316"/>
            </a:xfrm>
            <a:custGeom>
              <a:avLst/>
              <a:gdLst/>
              <a:ahLst/>
              <a:cxnLst/>
              <a:rect r="r" b="b" t="t" l="l"/>
              <a:pathLst>
                <a:path h="462316" w="462316">
                  <a:moveTo>
                    <a:pt x="462316" y="462316"/>
                  </a:moveTo>
                  <a:lnTo>
                    <a:pt x="0" y="462316"/>
                  </a:lnTo>
                  <a:lnTo>
                    <a:pt x="0" y="0"/>
                  </a:lnTo>
                  <a:lnTo>
                    <a:pt x="462316" y="0"/>
                  </a:lnTo>
                  <a:lnTo>
                    <a:pt x="462316" y="4623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true" rot="0">
            <a:off x="8703841" y="5459009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8703841" y="6656671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8703841" y="7856707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8"/>
                </a:moveTo>
                <a:lnTo>
                  <a:pt x="0" y="346738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615658" y="-5305595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68292" y="-3831970"/>
            <a:ext cx="8561352" cy="8229600"/>
          </a:xfrm>
          <a:custGeom>
            <a:avLst/>
            <a:gdLst/>
            <a:ahLst/>
            <a:cxnLst/>
            <a:rect r="r" b="b" t="t" l="l"/>
            <a:pathLst>
              <a:path h="8229600" w="8561352">
                <a:moveTo>
                  <a:pt x="0" y="0"/>
                </a:moveTo>
                <a:lnTo>
                  <a:pt x="8561353" y="0"/>
                </a:lnTo>
                <a:lnTo>
                  <a:pt x="85613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966024" y="8968199"/>
            <a:ext cx="15475633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54086" y="5283455"/>
            <a:ext cx="6503750" cy="697844"/>
            <a:chOff x="0" y="0"/>
            <a:chExt cx="2099985" cy="2253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87597" y="7681154"/>
            <a:ext cx="6540215" cy="697844"/>
            <a:chOff x="0" y="0"/>
            <a:chExt cx="2111759" cy="2253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1759" cy="225326"/>
            </a:xfrm>
            <a:custGeom>
              <a:avLst/>
              <a:gdLst/>
              <a:ahLst/>
              <a:cxnLst/>
              <a:rect r="r" b="b" t="t" l="l"/>
              <a:pathLst>
                <a:path h="225326" w="2111759">
                  <a:moveTo>
                    <a:pt x="54452" y="0"/>
                  </a:moveTo>
                  <a:lnTo>
                    <a:pt x="2057307" y="0"/>
                  </a:lnTo>
                  <a:cubicBezTo>
                    <a:pt x="2071749" y="0"/>
                    <a:pt x="2085599" y="5737"/>
                    <a:pt x="2095810" y="15949"/>
                  </a:cubicBezTo>
                  <a:cubicBezTo>
                    <a:pt x="2106022" y="26160"/>
                    <a:pt x="2111759" y="40010"/>
                    <a:pt x="2111759" y="54452"/>
                  </a:cubicBezTo>
                  <a:lnTo>
                    <a:pt x="2111759" y="170874"/>
                  </a:lnTo>
                  <a:cubicBezTo>
                    <a:pt x="2111759" y="200947"/>
                    <a:pt x="2087380" y="225326"/>
                    <a:pt x="2057307" y="225326"/>
                  </a:cubicBezTo>
                  <a:lnTo>
                    <a:pt x="54452" y="225326"/>
                  </a:lnTo>
                  <a:cubicBezTo>
                    <a:pt x="40010" y="225326"/>
                    <a:pt x="26160" y="219589"/>
                    <a:pt x="15949" y="209377"/>
                  </a:cubicBezTo>
                  <a:cubicBezTo>
                    <a:pt x="5737" y="199165"/>
                    <a:pt x="0" y="185315"/>
                    <a:pt x="0" y="170874"/>
                  </a:cubicBezTo>
                  <a:lnTo>
                    <a:pt x="0" y="54452"/>
                  </a:lnTo>
                  <a:cubicBezTo>
                    <a:pt x="0" y="40010"/>
                    <a:pt x="5737" y="26160"/>
                    <a:pt x="15949" y="15949"/>
                  </a:cubicBezTo>
                  <a:cubicBezTo>
                    <a:pt x="26160" y="5737"/>
                    <a:pt x="40010" y="0"/>
                    <a:pt x="544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11759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4086" y="6481118"/>
            <a:ext cx="6503750" cy="697844"/>
            <a:chOff x="0" y="0"/>
            <a:chExt cx="2099985" cy="225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24063" y="6496334"/>
            <a:ext cx="6503750" cy="697844"/>
            <a:chOff x="0" y="0"/>
            <a:chExt cx="2099985" cy="2253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4453" y="7681154"/>
            <a:ext cx="6473383" cy="697844"/>
            <a:chOff x="0" y="0"/>
            <a:chExt cx="2090180" cy="2253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90180" cy="225326"/>
            </a:xfrm>
            <a:custGeom>
              <a:avLst/>
              <a:gdLst/>
              <a:ahLst/>
              <a:cxnLst/>
              <a:rect r="r" b="b" t="t" l="l"/>
              <a:pathLst>
                <a:path h="225326" w="2090180">
                  <a:moveTo>
                    <a:pt x="55014" y="0"/>
                  </a:moveTo>
                  <a:lnTo>
                    <a:pt x="2035166" y="0"/>
                  </a:lnTo>
                  <a:cubicBezTo>
                    <a:pt x="2049756" y="0"/>
                    <a:pt x="2063749" y="5796"/>
                    <a:pt x="2074066" y="16113"/>
                  </a:cubicBezTo>
                  <a:cubicBezTo>
                    <a:pt x="2084384" y="26430"/>
                    <a:pt x="2090180" y="40424"/>
                    <a:pt x="2090180" y="55014"/>
                  </a:cubicBezTo>
                  <a:lnTo>
                    <a:pt x="2090180" y="170311"/>
                  </a:lnTo>
                  <a:cubicBezTo>
                    <a:pt x="2090180" y="184902"/>
                    <a:pt x="2084384" y="198895"/>
                    <a:pt x="2074066" y="209212"/>
                  </a:cubicBezTo>
                  <a:cubicBezTo>
                    <a:pt x="2063749" y="219530"/>
                    <a:pt x="2049756" y="225326"/>
                    <a:pt x="2035166" y="225326"/>
                  </a:cubicBezTo>
                  <a:lnTo>
                    <a:pt x="55014" y="225326"/>
                  </a:lnTo>
                  <a:cubicBezTo>
                    <a:pt x="40424" y="225326"/>
                    <a:pt x="26430" y="219530"/>
                    <a:pt x="16113" y="209212"/>
                  </a:cubicBezTo>
                  <a:cubicBezTo>
                    <a:pt x="5796" y="198895"/>
                    <a:pt x="0" y="184902"/>
                    <a:pt x="0" y="170311"/>
                  </a:cubicBezTo>
                  <a:lnTo>
                    <a:pt x="0" y="55014"/>
                  </a:lnTo>
                  <a:cubicBezTo>
                    <a:pt x="0" y="40424"/>
                    <a:pt x="5796" y="26430"/>
                    <a:pt x="16113" y="16113"/>
                  </a:cubicBezTo>
                  <a:cubicBezTo>
                    <a:pt x="26430" y="5796"/>
                    <a:pt x="40424" y="0"/>
                    <a:pt x="550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090180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24063" y="5314559"/>
            <a:ext cx="6503750" cy="697844"/>
            <a:chOff x="0" y="0"/>
            <a:chExt cx="2099985" cy="2253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751974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2470436"/>
            <a:ext cx="14699113" cy="9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17"/>
              </a:lnSpc>
            </a:pPr>
            <a:r>
              <a:rPr lang="en-US" sz="7091">
                <a:solidFill>
                  <a:srgbClr val="000000"/>
                </a:solidFill>
                <a:latin typeface="Aileron Bold"/>
              </a:rPr>
              <a:t>APP 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65152" y="5357295"/>
            <a:ext cx="5633192" cy="63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36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TT Firs Neue"/>
              </a:rPr>
              <a:t>USER REGISTRATION AND PROFILE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98664" y="7908641"/>
            <a:ext cx="5691180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VERIFICATION AND RATINGS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65152" y="6708605"/>
            <a:ext cx="5633192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BLOOD DONATION REQUEST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73852" y="6564033"/>
            <a:ext cx="5615991" cy="65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REAL TIME 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LOCATION-BASED MATCHING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65152" y="7908641"/>
            <a:ext cx="5686164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SECURED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 COMMUNICATION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5129" y="5542047"/>
            <a:ext cx="5654715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EMAIL</a:t>
            </a:r>
            <a:r>
              <a:rPr lang="en-US" sz="2398">
                <a:solidFill>
                  <a:srgbClr val="FFFFFF"/>
                </a:solidFill>
                <a:latin typeface="TT Firs Neue"/>
              </a:rPr>
              <a:t> NOTIFICATIONS</a:t>
            </a:r>
          </a:p>
        </p:txBody>
      </p:sp>
      <p:sp>
        <p:nvSpPr>
          <p:cNvPr name="Freeform 38" id="38"/>
          <p:cNvSpPr/>
          <p:nvPr/>
        </p:nvSpPr>
        <p:spPr>
          <a:xfrm flipH="true" flipV="true" rot="0">
            <a:off x="8703841" y="4275390"/>
            <a:ext cx="346737" cy="346737"/>
          </a:xfrm>
          <a:custGeom>
            <a:avLst/>
            <a:gdLst/>
            <a:ahLst/>
            <a:cxnLst/>
            <a:rect r="r" b="b" t="t" l="l"/>
            <a:pathLst>
              <a:path h="346737" w="346737">
                <a:moveTo>
                  <a:pt x="346737" y="346737"/>
                </a:moveTo>
                <a:lnTo>
                  <a:pt x="0" y="346737"/>
                </a:lnTo>
                <a:lnTo>
                  <a:pt x="0" y="0"/>
                </a:lnTo>
                <a:lnTo>
                  <a:pt x="346737" y="0"/>
                </a:lnTo>
                <a:lnTo>
                  <a:pt x="346737" y="3467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9224063" y="4130940"/>
            <a:ext cx="6503750" cy="697844"/>
            <a:chOff x="0" y="0"/>
            <a:chExt cx="2099985" cy="2253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99985" cy="225326"/>
            </a:xfrm>
            <a:custGeom>
              <a:avLst/>
              <a:gdLst/>
              <a:ahLst/>
              <a:cxnLst/>
              <a:rect r="r" b="b" t="t" l="l"/>
              <a:pathLst>
                <a:path h="225326" w="2099985">
                  <a:moveTo>
                    <a:pt x="54757" y="0"/>
                  </a:moveTo>
                  <a:lnTo>
                    <a:pt x="2045228" y="0"/>
                  </a:lnTo>
                  <a:cubicBezTo>
                    <a:pt x="2075469" y="0"/>
                    <a:pt x="2099985" y="24516"/>
                    <a:pt x="2099985" y="54757"/>
                  </a:cubicBezTo>
                  <a:lnTo>
                    <a:pt x="2099985" y="170568"/>
                  </a:lnTo>
                  <a:cubicBezTo>
                    <a:pt x="2099985" y="200810"/>
                    <a:pt x="2075469" y="225326"/>
                    <a:pt x="2045228" y="225326"/>
                  </a:cubicBezTo>
                  <a:lnTo>
                    <a:pt x="54757" y="225326"/>
                  </a:lnTo>
                  <a:cubicBezTo>
                    <a:pt x="40235" y="225326"/>
                    <a:pt x="26307" y="219557"/>
                    <a:pt x="16038" y="209288"/>
                  </a:cubicBezTo>
                  <a:cubicBezTo>
                    <a:pt x="5769" y="199019"/>
                    <a:pt x="0" y="185091"/>
                    <a:pt x="0" y="170568"/>
                  </a:cubicBezTo>
                  <a:lnTo>
                    <a:pt x="0" y="54757"/>
                  </a:lnTo>
                  <a:cubicBezTo>
                    <a:pt x="0" y="24516"/>
                    <a:pt x="24516" y="0"/>
                    <a:pt x="54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099985" cy="26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35129" y="4358428"/>
            <a:ext cx="5654715" cy="3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2"/>
              </a:lnSpc>
              <a:spcBef>
                <a:spcPct val="0"/>
              </a:spcBef>
            </a:pPr>
            <a:r>
              <a:rPr lang="en-US" sz="2398">
                <a:solidFill>
                  <a:srgbClr val="FFFFFF"/>
                </a:solidFill>
                <a:latin typeface="TT Firs Neue"/>
              </a:rPr>
              <a:t>BLOOD DONATION HISTORY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692" y="-12470976"/>
            <a:ext cx="29710849" cy="26994714"/>
            <a:chOff x="0" y="0"/>
            <a:chExt cx="39614465" cy="35992951"/>
          </a:xfrm>
        </p:grpSpPr>
        <p:sp>
          <p:nvSpPr>
            <p:cNvPr name="Freeform 3" id="3"/>
            <p:cNvSpPr/>
            <p:nvPr/>
          </p:nvSpPr>
          <p:spPr>
            <a:xfrm flipH="false" flipV="false" rot="2283082">
              <a:off x="7524141" y="5941174"/>
              <a:ext cx="27592053" cy="24110604"/>
            </a:xfrm>
            <a:custGeom>
              <a:avLst/>
              <a:gdLst/>
              <a:ahLst/>
              <a:cxnLst/>
              <a:rect r="r" b="b" t="t" l="l"/>
              <a:pathLst>
                <a:path h="24110604" w="27592053">
                  <a:moveTo>
                    <a:pt x="0" y="0"/>
                  </a:moveTo>
                  <a:lnTo>
                    <a:pt x="27592053" y="0"/>
                  </a:lnTo>
                  <a:lnTo>
                    <a:pt x="27592053" y="24110604"/>
                  </a:lnTo>
                  <a:lnTo>
                    <a:pt x="0" y="24110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141"/>
              </a:stretch>
            </a:blipFill>
          </p:spPr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21108064"/>
              <a:ext cx="6057458" cy="6057433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666" t="0" r="-16666" b="0"/>
                </a:stretch>
              </a:blip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69503" y="27361440"/>
              <a:ext cx="5318451" cy="1368585"/>
              <a:chOff x="0" y="0"/>
              <a:chExt cx="1050558" cy="2703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Yaninthe Tiomene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Backend</a:t>
                </a: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7091874" y="21108064"/>
              <a:ext cx="6057458" cy="6057433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7461377" y="27361440"/>
              <a:ext cx="5318451" cy="1368585"/>
              <a:chOff x="0" y="0"/>
              <a:chExt cx="1050558" cy="2703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Esmond Adjei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Backend/Frontend</a:t>
                </a:r>
              </a:p>
            </p:txBody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4178031" y="21108064"/>
              <a:ext cx="6057458" cy="6057433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557828" y="27361440"/>
              <a:ext cx="5318451" cy="1368585"/>
              <a:chOff x="0" y="0"/>
              <a:chExt cx="1050558" cy="2703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50558" cy="270338"/>
              </a:xfrm>
              <a:custGeom>
                <a:avLst/>
                <a:gdLst/>
                <a:ahLst/>
                <a:cxnLst/>
                <a:rect r="r" b="b" t="t" l="l"/>
                <a:pathLst>
                  <a:path h="270338" w="1050558">
                    <a:moveTo>
                      <a:pt x="0" y="0"/>
                    </a:moveTo>
                    <a:lnTo>
                      <a:pt x="1050558" y="0"/>
                    </a:lnTo>
                    <a:lnTo>
                      <a:pt x="1050558" y="270338"/>
                    </a:lnTo>
                    <a:lnTo>
                      <a:pt x="0" y="2703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050558" cy="317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Fahkwang Extra-Light"/>
                  </a:rPr>
                  <a:t>Gregory Slippi-Mensah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BB0E0D"/>
                    </a:solidFill>
                    <a:latin typeface="Fahkwang Bold"/>
                  </a:rPr>
                  <a:t>Frontend</a:t>
                </a: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16806982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38895" y="697104"/>
            <a:ext cx="1141020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2000">
                <a:solidFill>
                  <a:srgbClr val="000000"/>
                </a:solidFill>
                <a:latin typeface="Aileron Bold"/>
              </a:rPr>
              <a:t>TEAM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70343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6000"/>
                  </a:srgbClr>
                </a:gs>
                <a:gs pos="100000">
                  <a:srgbClr val="3533CD">
                    <a:alpha val="26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56618" y="3070343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6000"/>
                  </a:srgbClr>
                </a:gs>
                <a:gs pos="100000">
                  <a:srgbClr val="3533CD">
                    <a:alpha val="26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521519" y="3070343"/>
            <a:ext cx="5987449" cy="6187957"/>
          </a:xfrm>
          <a:custGeom>
            <a:avLst/>
            <a:gdLst/>
            <a:ahLst/>
            <a:cxnLst/>
            <a:rect r="r" b="b" t="t" l="l"/>
            <a:pathLst>
              <a:path h="6187957" w="5987449">
                <a:moveTo>
                  <a:pt x="0" y="0"/>
                </a:moveTo>
                <a:lnTo>
                  <a:pt x="5987449" y="0"/>
                </a:lnTo>
                <a:lnTo>
                  <a:pt x="5987449" y="6187957"/>
                </a:lnTo>
                <a:lnTo>
                  <a:pt x="0" y="618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4" t="0" r="-16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5698" y="3335820"/>
            <a:ext cx="449137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Aileron"/>
              </a:rPr>
              <a:t>BACKEND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5698" y="4227553"/>
            <a:ext cx="4491379" cy="193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Node.js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Express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PostgresSQL + Postgis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Redis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Google Maps API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Gmail API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618" y="3442167"/>
            <a:ext cx="449137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Aileron"/>
              </a:rPr>
              <a:t>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7618" y="4613652"/>
            <a:ext cx="4491379" cy="12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CSS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HTML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TypeScript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Next.js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8895" y="769496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TECHNOLOGY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5698" y="7001836"/>
            <a:ext cx="4491379" cy="104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0"/>
              </a:lnSpc>
            </a:pPr>
            <a:r>
              <a:rPr lang="en-US" sz="2700">
                <a:solidFill>
                  <a:srgbClr val="FFFFFF"/>
                </a:solidFill>
                <a:latin typeface="Aileron"/>
              </a:rPr>
              <a:t>PROJECT MANAGEMENT/CODE VERSIONING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5698" y="8176099"/>
            <a:ext cx="4491379" cy="64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Trello</a:t>
            </a:r>
          </a:p>
          <a:p>
            <a:pPr algn="just" marL="431809" indent="-215904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Fahkwang Bold"/>
              </a:rPr>
              <a:t>Git/Github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82599" y="2127413"/>
            <a:ext cx="5447053" cy="7470727"/>
            <a:chOff x="0" y="0"/>
            <a:chExt cx="1434615" cy="1967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615" cy="1967599"/>
            </a:xfrm>
            <a:custGeom>
              <a:avLst/>
              <a:gdLst/>
              <a:ahLst/>
              <a:cxnLst/>
              <a:rect r="r" b="b" t="t" l="l"/>
              <a:pathLst>
                <a:path h="1967599" w="1434615">
                  <a:moveTo>
                    <a:pt x="0" y="0"/>
                  </a:moveTo>
                  <a:lnTo>
                    <a:pt x="1434615" y="0"/>
                  </a:lnTo>
                  <a:lnTo>
                    <a:pt x="1434615" y="1967599"/>
                  </a:lnTo>
                  <a:lnTo>
                    <a:pt x="0" y="1967599"/>
                  </a:lnTo>
                  <a:close/>
                </a:path>
              </a:pathLst>
            </a:custGeom>
            <a:solidFill>
              <a:srgbClr val="EEEEE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34615" cy="20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63943" y="2739156"/>
            <a:ext cx="2394061" cy="1362914"/>
            <a:chOff x="0" y="0"/>
            <a:chExt cx="722829" cy="4114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829" cy="411499"/>
            </a:xfrm>
            <a:custGeom>
              <a:avLst/>
              <a:gdLst/>
              <a:ahLst/>
              <a:cxnLst/>
              <a:rect r="r" b="b" t="t" l="l"/>
              <a:pathLst>
                <a:path h="411499" w="722829">
                  <a:moveTo>
                    <a:pt x="0" y="0"/>
                  </a:moveTo>
                  <a:lnTo>
                    <a:pt x="722829" y="0"/>
                  </a:lnTo>
                  <a:lnTo>
                    <a:pt x="722829" y="411499"/>
                  </a:lnTo>
                  <a:lnTo>
                    <a:pt x="0" y="411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2829" cy="449599"/>
            </a:xfrm>
            <a:prstGeom prst="rect">
              <a:avLst/>
            </a:prstGeom>
          </p:spPr>
          <p:txBody>
            <a:bodyPr anchor="ctr" rtlCol="false" tIns="44314" lIns="44314" bIns="44314" rIns="44314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24471" y="2739156"/>
            <a:ext cx="2038136" cy="2077081"/>
          </a:xfrm>
          <a:custGeom>
            <a:avLst/>
            <a:gdLst/>
            <a:ahLst/>
            <a:cxnLst/>
            <a:rect r="r" b="b" t="t" l="l"/>
            <a:pathLst>
              <a:path h="2077081" w="2038136">
                <a:moveTo>
                  <a:pt x="0" y="0"/>
                </a:moveTo>
                <a:lnTo>
                  <a:pt x="2038136" y="0"/>
                </a:lnTo>
                <a:lnTo>
                  <a:pt x="2038136" y="2077082"/>
                </a:lnTo>
                <a:lnTo>
                  <a:pt x="0" y="207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65734" y="6870571"/>
            <a:ext cx="2145497" cy="2625993"/>
            <a:chOff x="0" y="0"/>
            <a:chExt cx="565069" cy="691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5069" cy="691619"/>
            </a:xfrm>
            <a:custGeom>
              <a:avLst/>
              <a:gdLst/>
              <a:ahLst/>
              <a:cxnLst/>
              <a:rect r="r" b="b" t="t" l="l"/>
              <a:pathLst>
                <a:path h="691619" w="565069">
                  <a:moveTo>
                    <a:pt x="0" y="0"/>
                  </a:moveTo>
                  <a:lnTo>
                    <a:pt x="565069" y="0"/>
                  </a:lnTo>
                  <a:lnTo>
                    <a:pt x="565069" y="691619"/>
                  </a:lnTo>
                  <a:lnTo>
                    <a:pt x="0" y="691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5069" cy="72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06637" y="2592851"/>
            <a:ext cx="2204594" cy="2453259"/>
            <a:chOff x="0" y="0"/>
            <a:chExt cx="580634" cy="646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0634" cy="646126"/>
            </a:xfrm>
            <a:custGeom>
              <a:avLst/>
              <a:gdLst/>
              <a:ahLst/>
              <a:cxnLst/>
              <a:rect r="r" b="b" t="t" l="l"/>
              <a:pathLst>
                <a:path h="646126" w="580634">
                  <a:moveTo>
                    <a:pt x="0" y="0"/>
                  </a:moveTo>
                  <a:lnTo>
                    <a:pt x="580634" y="0"/>
                  </a:lnTo>
                  <a:lnTo>
                    <a:pt x="580634" y="646126"/>
                  </a:lnTo>
                  <a:lnTo>
                    <a:pt x="0" y="646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80634" cy="68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2277441" y="9560040"/>
            <a:ext cx="83051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2277441" y="2155884"/>
            <a:ext cx="83051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2277397" y="2193984"/>
            <a:ext cx="0" cy="74041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563549" y="2127413"/>
            <a:ext cx="0" cy="7404157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858004" y="3401564"/>
            <a:ext cx="1370156" cy="11117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9279851" y="8183567"/>
            <a:ext cx="318588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8329230" y="5248900"/>
            <a:ext cx="4828" cy="19718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2258347" y="1634146"/>
            <a:ext cx="8271865" cy="493267"/>
            <a:chOff x="0" y="0"/>
            <a:chExt cx="2178598" cy="1299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8598" cy="129914"/>
            </a:xfrm>
            <a:custGeom>
              <a:avLst/>
              <a:gdLst/>
              <a:ahLst/>
              <a:cxnLst/>
              <a:rect r="r" b="b" t="t" l="l"/>
              <a:pathLst>
                <a:path h="129914" w="2178598">
                  <a:moveTo>
                    <a:pt x="0" y="0"/>
                  </a:moveTo>
                  <a:lnTo>
                    <a:pt x="2178598" y="0"/>
                  </a:lnTo>
                  <a:lnTo>
                    <a:pt x="2178598" y="129914"/>
                  </a:lnTo>
                  <a:lnTo>
                    <a:pt x="0" y="129914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178598" cy="16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Server side (Back-end)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530212" y="1643567"/>
            <a:ext cx="5499441" cy="493267"/>
            <a:chOff x="0" y="0"/>
            <a:chExt cx="1448412" cy="1299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8412" cy="129914"/>
            </a:xfrm>
            <a:custGeom>
              <a:avLst/>
              <a:gdLst/>
              <a:ahLst/>
              <a:cxnLst/>
              <a:rect r="r" b="b" t="t" l="l"/>
              <a:pathLst>
                <a:path h="129914" w="1448412">
                  <a:moveTo>
                    <a:pt x="0" y="0"/>
                  </a:moveTo>
                  <a:lnTo>
                    <a:pt x="1448412" y="0"/>
                  </a:lnTo>
                  <a:lnTo>
                    <a:pt x="1448412" y="129914"/>
                  </a:lnTo>
                  <a:lnTo>
                    <a:pt x="0" y="129914"/>
                  </a:lnTo>
                  <a:close/>
                </a:path>
              </a:pathLst>
            </a:custGeom>
            <a:solidFill>
              <a:srgbClr val="BB0E0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48412" cy="16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Client side (Front-end)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667359" y="2926038"/>
            <a:ext cx="819734" cy="893443"/>
          </a:xfrm>
          <a:custGeom>
            <a:avLst/>
            <a:gdLst/>
            <a:ahLst/>
            <a:cxnLst/>
            <a:rect r="r" b="b" t="t" l="l"/>
            <a:pathLst>
              <a:path h="893443" w="819734">
                <a:moveTo>
                  <a:pt x="0" y="0"/>
                </a:moveTo>
                <a:lnTo>
                  <a:pt x="819734" y="0"/>
                </a:lnTo>
                <a:lnTo>
                  <a:pt x="819734" y="893443"/>
                </a:lnTo>
                <a:lnTo>
                  <a:pt x="0" y="893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42461" y="2986310"/>
            <a:ext cx="920117" cy="772898"/>
          </a:xfrm>
          <a:custGeom>
            <a:avLst/>
            <a:gdLst/>
            <a:ahLst/>
            <a:cxnLst/>
            <a:rect r="r" b="b" t="t" l="l"/>
            <a:pathLst>
              <a:path h="772898" w="920117">
                <a:moveTo>
                  <a:pt x="0" y="0"/>
                </a:moveTo>
                <a:lnTo>
                  <a:pt x="920117" y="0"/>
                </a:lnTo>
                <a:lnTo>
                  <a:pt x="920117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228160" y="3777697"/>
            <a:ext cx="2202141" cy="1471203"/>
            <a:chOff x="0" y="0"/>
            <a:chExt cx="2936188" cy="196160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936188" cy="1961604"/>
              <a:chOff x="0" y="0"/>
              <a:chExt cx="442676" cy="29574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42676" cy="295742"/>
              </a:xfrm>
              <a:custGeom>
                <a:avLst/>
                <a:gdLst/>
                <a:ahLst/>
                <a:cxnLst/>
                <a:rect r="r" b="b" t="t" l="l"/>
                <a:pathLst>
                  <a:path h="295742" w="442676">
                    <a:moveTo>
                      <a:pt x="0" y="0"/>
                    </a:moveTo>
                    <a:lnTo>
                      <a:pt x="442676" y="0"/>
                    </a:lnTo>
                    <a:lnTo>
                      <a:pt x="442676" y="295742"/>
                    </a:lnTo>
                    <a:lnTo>
                      <a:pt x="0" y="2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42676" cy="3338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4350" y="150099"/>
              <a:ext cx="2807488" cy="1676722"/>
            </a:xfrm>
            <a:custGeom>
              <a:avLst/>
              <a:gdLst/>
              <a:ahLst/>
              <a:cxnLst/>
              <a:rect r="r" b="b" t="t" l="l"/>
              <a:pathLst>
                <a:path h="1676722" w="2807488">
                  <a:moveTo>
                    <a:pt x="0" y="0"/>
                  </a:moveTo>
                  <a:lnTo>
                    <a:pt x="2807488" y="0"/>
                  </a:lnTo>
                  <a:lnTo>
                    <a:pt x="2807488" y="1676721"/>
                  </a:lnTo>
                  <a:lnTo>
                    <a:pt x="0" y="167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141" r="0" b="-9141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2768587" y="7011669"/>
            <a:ext cx="1570093" cy="946962"/>
          </a:xfrm>
          <a:custGeom>
            <a:avLst/>
            <a:gdLst/>
            <a:ahLst/>
            <a:cxnLst/>
            <a:rect r="r" b="b" t="t" l="l"/>
            <a:pathLst>
              <a:path h="946962" w="1570093">
                <a:moveTo>
                  <a:pt x="0" y="0"/>
                </a:moveTo>
                <a:lnTo>
                  <a:pt x="1570093" y="0"/>
                </a:lnTo>
                <a:lnTo>
                  <a:pt x="1570093" y="946962"/>
                </a:lnTo>
                <a:lnTo>
                  <a:pt x="0" y="946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597973" y="8183567"/>
            <a:ext cx="1911321" cy="1075889"/>
          </a:xfrm>
          <a:custGeom>
            <a:avLst/>
            <a:gdLst/>
            <a:ahLst/>
            <a:cxnLst/>
            <a:rect r="r" b="b" t="t" l="l"/>
            <a:pathLst>
              <a:path h="1075889" w="1911321">
                <a:moveTo>
                  <a:pt x="0" y="0"/>
                </a:moveTo>
                <a:lnTo>
                  <a:pt x="1911321" y="0"/>
                </a:lnTo>
                <a:lnTo>
                  <a:pt x="1911321" y="1075889"/>
                </a:lnTo>
                <a:lnTo>
                  <a:pt x="0" y="107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>
            <a:off x="13508934" y="5046110"/>
            <a:ext cx="29549" cy="18244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3363383" y="5006860"/>
            <a:ext cx="2595183" cy="1253193"/>
            <a:chOff x="0" y="0"/>
            <a:chExt cx="3460243" cy="167092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201680" y="179873"/>
              <a:ext cx="1462959" cy="1311177"/>
            </a:xfrm>
            <a:custGeom>
              <a:avLst/>
              <a:gdLst/>
              <a:ahLst/>
              <a:cxnLst/>
              <a:rect r="r" b="b" t="t" l="l"/>
              <a:pathLst>
                <a:path h="1311177" w="1462959">
                  <a:moveTo>
                    <a:pt x="0" y="0"/>
                  </a:moveTo>
                  <a:lnTo>
                    <a:pt x="1462959" y="0"/>
                  </a:lnTo>
                  <a:lnTo>
                    <a:pt x="1462959" y="1311177"/>
                  </a:lnTo>
                  <a:lnTo>
                    <a:pt x="0" y="131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748733" y="157978"/>
              <a:ext cx="1477762" cy="1250556"/>
            </a:xfrm>
            <a:custGeom>
              <a:avLst/>
              <a:gdLst/>
              <a:ahLst/>
              <a:cxnLst/>
              <a:rect r="r" b="b" t="t" l="l"/>
              <a:pathLst>
                <a:path h="1250556" w="1477762">
                  <a:moveTo>
                    <a:pt x="0" y="0"/>
                  </a:moveTo>
                  <a:lnTo>
                    <a:pt x="1477762" y="0"/>
                  </a:lnTo>
                  <a:lnTo>
                    <a:pt x="1477762" y="1250556"/>
                  </a:lnTo>
                  <a:lnTo>
                    <a:pt x="0" y="125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3460243" cy="1670924"/>
              <a:chOff x="0" y="0"/>
              <a:chExt cx="852156" cy="41149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52156" cy="411499"/>
              </a:xfrm>
              <a:custGeom>
                <a:avLst/>
                <a:gdLst/>
                <a:ahLst/>
                <a:cxnLst/>
                <a:rect r="r" b="b" t="t" l="l"/>
                <a:pathLst>
                  <a:path h="411499" w="852156">
                    <a:moveTo>
                      <a:pt x="0" y="0"/>
                    </a:moveTo>
                    <a:lnTo>
                      <a:pt x="852156" y="0"/>
                    </a:lnTo>
                    <a:lnTo>
                      <a:pt x="852156" y="411499"/>
                    </a:lnTo>
                    <a:lnTo>
                      <a:pt x="0" y="4114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852156" cy="449599"/>
              </a:xfrm>
              <a:prstGeom prst="rect">
                <a:avLst/>
              </a:prstGeom>
            </p:spPr>
            <p:txBody>
              <a:bodyPr anchor="ctr" rtlCol="false" tIns="44314" lIns="44314" bIns="44314" rIns="44314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44" id="44"/>
          <p:cNvSpPr/>
          <p:nvPr/>
        </p:nvSpPr>
        <p:spPr>
          <a:xfrm flipV="true">
            <a:off x="5958565" y="4513299"/>
            <a:ext cx="1269595" cy="11201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6810329" y="8937371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39"/>
                </a:lnTo>
                <a:lnTo>
                  <a:pt x="0" y="13215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388267" y="7220716"/>
            <a:ext cx="1891583" cy="1925702"/>
            <a:chOff x="0" y="0"/>
            <a:chExt cx="2522111" cy="256760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03383" y="1463294"/>
              <a:ext cx="1515346" cy="1104308"/>
            </a:xfrm>
            <a:custGeom>
              <a:avLst/>
              <a:gdLst/>
              <a:ahLst/>
              <a:cxnLst/>
              <a:rect r="r" b="b" t="t" l="l"/>
              <a:pathLst>
                <a:path h="1104308" w="1515346">
                  <a:moveTo>
                    <a:pt x="0" y="0"/>
                  </a:moveTo>
                  <a:lnTo>
                    <a:pt x="1515345" y="0"/>
                  </a:lnTo>
                  <a:lnTo>
                    <a:pt x="1515345" y="1104308"/>
                  </a:lnTo>
                  <a:lnTo>
                    <a:pt x="0" y="1104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8" id="48"/>
            <p:cNvGrpSpPr/>
            <p:nvPr/>
          </p:nvGrpSpPr>
          <p:grpSpPr>
            <a:xfrm rot="0">
              <a:off x="0" y="0"/>
              <a:ext cx="2522111" cy="2567602"/>
              <a:chOff x="0" y="0"/>
              <a:chExt cx="498195" cy="50718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98195" cy="507181"/>
              </a:xfrm>
              <a:custGeom>
                <a:avLst/>
                <a:gdLst/>
                <a:ahLst/>
                <a:cxnLst/>
                <a:rect r="r" b="b" t="t" l="l"/>
                <a:pathLst>
                  <a:path h="507181" w="498195">
                    <a:moveTo>
                      <a:pt x="0" y="0"/>
                    </a:moveTo>
                    <a:lnTo>
                      <a:pt x="498195" y="0"/>
                    </a:lnTo>
                    <a:lnTo>
                      <a:pt x="498195" y="507181"/>
                    </a:lnTo>
                    <a:lnTo>
                      <a:pt x="0" y="5071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498195" cy="5452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697270" y="272993"/>
              <a:ext cx="1321459" cy="926673"/>
            </a:xfrm>
            <a:custGeom>
              <a:avLst/>
              <a:gdLst/>
              <a:ahLst/>
              <a:cxnLst/>
              <a:rect r="r" b="b" t="t" l="l"/>
              <a:pathLst>
                <a:path h="926673" w="1321459">
                  <a:moveTo>
                    <a:pt x="0" y="0"/>
                  </a:moveTo>
                  <a:lnTo>
                    <a:pt x="1321458" y="0"/>
                  </a:lnTo>
                  <a:lnTo>
                    <a:pt x="1321458" y="926673"/>
                  </a:lnTo>
                  <a:lnTo>
                    <a:pt x="0" y="926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4034626" y="2398757"/>
            <a:ext cx="1252696" cy="34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0">
                <a:solidFill>
                  <a:srgbClr val="000000"/>
                </a:solidFill>
                <a:latin typeface="Canva Sans Bold"/>
              </a:rPr>
              <a:t>Databases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782453" y="4664046"/>
            <a:ext cx="1587436" cy="34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0">
                <a:solidFill>
                  <a:srgbClr val="000000"/>
                </a:solidFill>
                <a:latin typeface="Canva Sans Bold"/>
              </a:rPr>
              <a:t>External APIs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463943" y="425712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7033" y="4478203"/>
            <a:ext cx="162270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70609" y="4336826"/>
            <a:ext cx="273048" cy="2730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42804" y="4336826"/>
            <a:ext cx="273048" cy="2730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15000" y="4336826"/>
            <a:ext cx="273048" cy="27304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87195" y="4336826"/>
            <a:ext cx="273048" cy="27304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57461" y="4336826"/>
            <a:ext cx="273048" cy="27304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025727" y="8968199"/>
            <a:ext cx="15415930" cy="0"/>
          </a:xfrm>
          <a:prstGeom prst="line">
            <a:avLst/>
          </a:prstGeom>
          <a:ln cap="flat" w="9525">
            <a:gradFill>
              <a:gsLst>
                <a:gs pos="0">
                  <a:srgbClr val="B597F6">
                    <a:alpha val="100000"/>
                  </a:srgbClr>
                </a:gs>
                <a:gs pos="100000">
                  <a:srgbClr val="96C6EA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702152" y="-5544141"/>
            <a:ext cx="6480810" cy="8229600"/>
          </a:xfrm>
          <a:custGeom>
            <a:avLst/>
            <a:gdLst/>
            <a:ahLst/>
            <a:cxnLst/>
            <a:rect r="r" b="b" t="t" l="l"/>
            <a:pathLst>
              <a:path h="8229600" w="648081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-2635521" y="-2314155"/>
            <a:ext cx="5994890" cy="5762588"/>
          </a:xfrm>
          <a:custGeom>
            <a:avLst/>
            <a:gdLst/>
            <a:ahLst/>
            <a:cxnLst/>
            <a:rect r="r" b="b" t="t" l="l"/>
            <a:pathLst>
              <a:path h="5762588" w="5994890">
                <a:moveTo>
                  <a:pt x="0" y="0"/>
                </a:moveTo>
                <a:lnTo>
                  <a:pt x="5994889" y="0"/>
                </a:lnTo>
                <a:lnTo>
                  <a:pt x="5994889" y="5762588"/>
                </a:lnTo>
                <a:lnTo>
                  <a:pt x="0" y="576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19304" y="1095375"/>
            <a:ext cx="11649392" cy="73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8"/>
              </a:lnSpc>
            </a:pPr>
            <a:r>
              <a:rPr lang="en-US" sz="5300">
                <a:solidFill>
                  <a:srgbClr val="000000"/>
                </a:solidFill>
                <a:latin typeface="Aileron Bold"/>
              </a:rPr>
              <a:t>PROJECT MOMENTUM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PLANING AND RESEARCH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73091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TESTING AND QA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00895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MVP </a:t>
            </a:r>
            <a:r>
              <a:rPr lang="en-US" sz="2290">
                <a:solidFill>
                  <a:srgbClr val="FFFFFF"/>
                </a:solidFill>
                <a:latin typeface="TT Firs Neue Bold"/>
              </a:rPr>
              <a:t>DEVELOPMENT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45286" y="5155677"/>
            <a:ext cx="2556866" cy="63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DEPLOYMENT AND LAUNCH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15552" y="5155677"/>
            <a:ext cx="2556866" cy="32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290">
                <a:solidFill>
                  <a:srgbClr val="FFFFFF"/>
                </a:solidFill>
                <a:latin typeface="TT Firs Neue Bold"/>
              </a:rPr>
              <a:t>NEXT ITERATION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0558" y="6403750"/>
            <a:ext cx="3013035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We spent the first week researching and planning our project, deciding on the scope and features we wanted to include.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87706" y="6403750"/>
            <a:ext cx="3110484" cy="144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Once we had a solid plan in place, we began designing and developing the MVP, focusing on building the core functionality of the web application.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07764" y="6413275"/>
            <a:ext cx="2687519" cy="71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TT Firs Neue Bold"/>
              </a:rPr>
              <a:t>While building the app, we tested and corrected the code.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07837" y="6403750"/>
            <a:ext cx="3231764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After several rounds of testing and QA of a feature, we deployed it. The project is yet to be launch to the public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601717" y="6403750"/>
            <a:ext cx="2847693" cy="12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37"/>
              </a:lnSpc>
            </a:pPr>
            <a:r>
              <a:rPr lang="en-US" sz="1899">
                <a:solidFill>
                  <a:srgbClr val="FFFFFF"/>
                </a:solidFill>
                <a:latin typeface="Aileron Bold"/>
              </a:rPr>
              <a:t>Add new features (messaging, verification and ratings), test , deploy and launch the application to the public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19304" y="4810627"/>
            <a:ext cx="11649392" cy="73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8"/>
              </a:lnSpc>
            </a:pPr>
            <a:r>
              <a:rPr lang="en-US" sz="5300">
                <a:solidFill>
                  <a:srgbClr val="000000"/>
                </a:solidFill>
                <a:latin typeface="Aileron Bold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5057"/>
            <a:ext cx="5245375" cy="6187957"/>
            <a:chOff x="0" y="0"/>
            <a:chExt cx="3548723" cy="418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8723" cy="4186420"/>
            </a:xfrm>
            <a:custGeom>
              <a:avLst/>
              <a:gdLst/>
              <a:ahLst/>
              <a:cxnLst/>
              <a:rect r="r" b="b" t="t" l="l"/>
              <a:pathLst>
                <a:path h="4186420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420"/>
                  </a:lnTo>
                  <a:lnTo>
                    <a:pt x="0" y="4186420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1313" y="2325076"/>
            <a:ext cx="5245375" cy="6187920"/>
            <a:chOff x="0" y="0"/>
            <a:chExt cx="3548723" cy="418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13925" y="2325076"/>
            <a:ext cx="5245375" cy="6187920"/>
            <a:chOff x="0" y="0"/>
            <a:chExt cx="3548723" cy="41863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8723" cy="4186395"/>
            </a:xfrm>
            <a:custGeom>
              <a:avLst/>
              <a:gdLst/>
              <a:ahLst/>
              <a:cxnLst/>
              <a:rect r="r" b="b" t="t" l="l"/>
              <a:pathLst>
                <a:path h="4186395" w="3548723">
                  <a:moveTo>
                    <a:pt x="0" y="0"/>
                  </a:moveTo>
                  <a:lnTo>
                    <a:pt x="3548723" y="0"/>
                  </a:lnTo>
                  <a:lnTo>
                    <a:pt x="3548723" y="4186395"/>
                  </a:lnTo>
                  <a:lnTo>
                    <a:pt x="0" y="4186395"/>
                  </a:lnTo>
                  <a:close/>
                </a:path>
              </a:pathLst>
            </a:custGeom>
            <a:solidFill>
              <a:srgbClr val="163459">
                <a:alpha val="2588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45610" y="4567583"/>
            <a:ext cx="4596779" cy="1342861"/>
            <a:chOff x="0" y="0"/>
            <a:chExt cx="6129039" cy="17904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6129039" cy="622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Challenge 2: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92592"/>
              <a:ext cx="6129039" cy="897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Description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</a:t>
              </a:r>
            </a:p>
            <a:p>
              <a:pPr algn="l"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Solution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10329" y="8965460"/>
            <a:ext cx="1477671" cy="1321540"/>
          </a:xfrm>
          <a:custGeom>
            <a:avLst/>
            <a:gdLst/>
            <a:ahLst/>
            <a:cxnLst/>
            <a:rect r="r" b="b" t="t" l="l"/>
            <a:pathLst>
              <a:path h="1321540" w="1477671">
                <a:moveTo>
                  <a:pt x="0" y="0"/>
                </a:moveTo>
                <a:lnTo>
                  <a:pt x="1477671" y="0"/>
                </a:lnTo>
                <a:lnTo>
                  <a:pt x="1477671" y="1321540"/>
                </a:lnTo>
                <a:lnTo>
                  <a:pt x="0" y="13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7199" y="2481608"/>
            <a:ext cx="4868377" cy="6087581"/>
            <a:chOff x="0" y="0"/>
            <a:chExt cx="6491170" cy="81167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6491170" cy="622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Integration Complexities: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2592"/>
              <a:ext cx="6491170" cy="722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Description: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Integrating frontend and backend components posed challenges due to differences in technologies and data exchange formats.</a:t>
              </a:r>
            </a:p>
            <a:p>
              <a:pPr>
                <a:lnSpc>
                  <a:spcPts val="2730"/>
                </a:lnSpc>
              </a:pPr>
            </a:p>
            <a:p>
              <a:pPr marL="453398" indent="-226699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Fahkwang Bold"/>
                </a:rPr>
                <a:t>Solution</a:t>
              </a:r>
              <a:r>
                <a:rPr lang="en-US" sz="21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100">
                  <a:solidFill>
                    <a:srgbClr val="FFFFFF"/>
                  </a:solidFill>
                  <a:latin typeface="Fahkwang"/>
                </a:rPr>
                <a:t> Implemented a robust API layer and used standardized data formats (JSON) for seamless communication. Regular collaboration and code reviews facilitated smoother integration.</a:t>
              </a:r>
            </a:p>
            <a:p>
              <a:pPr>
                <a:lnSpc>
                  <a:spcPts val="2600"/>
                </a:lnSpc>
              </a:pPr>
            </a:p>
            <a:p>
              <a:pPr algn="ctr" marL="0" indent="0" lvl="0">
                <a:lnSpc>
                  <a:spcPts val="247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38895" y="634033"/>
            <a:ext cx="11410209" cy="9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</a:pPr>
            <a:r>
              <a:rPr lang="en-US" sz="6701">
                <a:solidFill>
                  <a:srgbClr val="000000"/>
                </a:solidFill>
                <a:latin typeface="Aileron Bold"/>
              </a:rPr>
              <a:t>CHALENGES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00423" y="4334832"/>
            <a:ext cx="4872379" cy="2484591"/>
            <a:chOff x="0" y="0"/>
            <a:chExt cx="6496506" cy="331278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9050"/>
              <a:ext cx="6496506" cy="622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0"/>
                </a:lnSpc>
              </a:pPr>
              <a:r>
                <a:rPr lang="en-US" sz="3200">
                  <a:solidFill>
                    <a:srgbClr val="000000"/>
                  </a:solidFill>
                  <a:latin typeface="Maharlika Semi-Bold"/>
                </a:rPr>
                <a:t>Challenge 3: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92592"/>
              <a:ext cx="6496506" cy="2420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8" indent="-237494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Fahkwang Bold"/>
                </a:rPr>
                <a:t>Description</a:t>
              </a:r>
              <a:r>
                <a:rPr lang="en-US" sz="2200">
                  <a:solidFill>
                    <a:srgbClr val="FFFFFF"/>
                  </a:solidFill>
                  <a:latin typeface="Fahkwang Semi-Bold"/>
                </a:rPr>
                <a:t>:</a:t>
              </a:r>
              <a:r>
                <a:rPr lang="en-US" sz="2200">
                  <a:solidFill>
                    <a:srgbClr val="FFFFFF"/>
                  </a:solidFill>
                  <a:latin typeface="Fahkwang"/>
                </a:rPr>
                <a:t> </a:t>
              </a:r>
            </a:p>
            <a:p>
              <a:pPr>
                <a:lnSpc>
                  <a:spcPts val="2990"/>
                </a:lnSpc>
              </a:pPr>
            </a:p>
            <a:p>
              <a:pPr marL="474988" indent="-237494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Fahkwang Bold"/>
                </a:rPr>
                <a:t>Solution:</a:t>
              </a:r>
              <a:r>
                <a:rPr lang="en-US" sz="2200">
                  <a:solidFill>
                    <a:srgbClr val="FFFFFF"/>
                  </a:solidFill>
                  <a:latin typeface="Fahkwang"/>
                </a:rPr>
                <a:t> </a:t>
              </a:r>
            </a:p>
            <a:p>
              <a:pPr>
                <a:lnSpc>
                  <a:spcPts val="2990"/>
                </a:lnSpc>
              </a:pPr>
            </a:p>
            <a:p>
              <a:pPr algn="ctr" marL="0" indent="0" lvl="0">
                <a:lnSpc>
                  <a:spcPts val="28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DAF-t_KgTiM</dc:identifier>
  <dcterms:modified xsi:type="dcterms:W3CDTF">2011-08-01T06:04:30Z</dcterms:modified>
  <cp:revision>1</cp:revision>
  <dc:title>Try Magic Design</dc:title>
</cp:coreProperties>
</file>